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4" r:id="rId4"/>
    <p:sldId id="258" r:id="rId5"/>
    <p:sldId id="263" r:id="rId6"/>
    <p:sldId id="260" r:id="rId7"/>
    <p:sldId id="259" r:id="rId8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5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592C8-1CF5-4C23-92EA-998F953E57C0}" type="datetimeFigureOut">
              <a:rPr lang="en-CH" smtClean="0"/>
              <a:t>28/09/2023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0EAAD-4ECC-48E8-9734-F1B8C9D900F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47125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 long time, proponents of skin </a:t>
            </a:r>
            <a:r>
              <a:rPr lang="en-US" dirty="0" err="1"/>
              <a:t>homografts</a:t>
            </a:r>
            <a:r>
              <a:rPr lang="en-US" dirty="0"/>
              <a:t> refused to admit that they would not work. Success was even claimed for grafts of whole ears and noses. After centuries of sloppy observation and self-deception, the realization crept in that detached (free) skin grafts were useless. In retrospect, the technical failure of even the early autografts was not surprising because at first full-thickness skin grafts were used. These thick grafts never became established because their underlying layer of fat and other tissue prevented revascularization. The first major technical advance (almost a “landmark”) came only in 1869, when Jacques-Louis </a:t>
            </a:r>
            <a:r>
              <a:rPr lang="en-US" dirty="0" err="1"/>
              <a:t>Reverdin</a:t>
            </a:r>
            <a:r>
              <a:rPr lang="en-US" dirty="0"/>
              <a:t> discovered that small, thin (split thickness) grafts would heal (</a:t>
            </a:r>
            <a:r>
              <a:rPr lang="en-US" dirty="0" err="1"/>
              <a:t>Reverdin</a:t>
            </a:r>
            <a:r>
              <a:rPr lang="en-US" dirty="0"/>
              <a:t> 1869).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0EAAD-4ECC-48E8-9734-F1B8C9D900F5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50554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Azathioprine is a purine synthesis inhibitor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0EAAD-4ECC-48E8-9734-F1B8C9D900F5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00379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0EAAD-4ECC-48E8-9734-F1B8C9D900F5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47178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DD8D4-E839-43EE-A69D-42C01B693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D1AC11-E501-49A5-BEC4-666151AA2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6005B-FE9B-4B41-9B6E-08815A96D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649E-4552-4341-AC68-935AA8A7F575}" type="datetimeFigureOut">
              <a:rPr lang="en-CH" smtClean="0"/>
              <a:t>28/09/2023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04DB4-EBF1-4314-A01E-EF7660B7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BE372-3829-43AA-833E-D083ECB1F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97BC4-644D-4A6B-A29B-CEB11E19FD0D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06144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6D88D-1DEC-4874-B934-AA1BB3715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8B525E-684F-4883-882B-EBA8B31FB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BCA66-819B-4488-93C2-E5BB8CF8B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649E-4552-4341-AC68-935AA8A7F575}" type="datetimeFigureOut">
              <a:rPr lang="en-CH" smtClean="0"/>
              <a:t>28/09/2023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EA22D-9EAF-4B05-B9EE-DEC07CA5B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49C3B-645D-4F71-895A-18E821669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97BC4-644D-4A6B-A29B-CEB11E19FD0D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70807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1D92DF-560F-421F-88F4-B16A1F2BA5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712973-6A4F-4C60-AC60-9A6479873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5B79D-0973-4280-9AA6-F04D1DAD6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649E-4552-4341-AC68-935AA8A7F575}" type="datetimeFigureOut">
              <a:rPr lang="en-CH" smtClean="0"/>
              <a:t>28/09/2023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F5610-3DBE-4FE2-9606-5BF11B2C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90414-CDDC-4544-9025-DD651F10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97BC4-644D-4A6B-A29B-CEB11E19FD0D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92710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8E9EE-EAF2-4DA3-9702-3904A9491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9648E-3301-46A5-869F-97F1456E2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71B97-8E88-4C14-A74A-E29949D08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649E-4552-4341-AC68-935AA8A7F575}" type="datetimeFigureOut">
              <a:rPr lang="en-CH" smtClean="0"/>
              <a:t>28/09/2023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773DE-1710-4E98-AEE8-4CD824865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4FA0B-83C2-47B3-BC8C-7D8335791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97BC4-644D-4A6B-A29B-CEB11E19FD0D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99270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7C446-D426-47E7-872F-3C7A45C1F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51906-D015-49AA-AA8C-2184AEF72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23EAB-F3F3-41FF-BDC0-03072FCE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649E-4552-4341-AC68-935AA8A7F575}" type="datetimeFigureOut">
              <a:rPr lang="en-CH" smtClean="0"/>
              <a:t>28/09/2023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D1E6D-F951-41D2-BEAD-B50A5466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243F0-62BD-4D2F-88C3-0CD1A87B5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97BC4-644D-4A6B-A29B-CEB11E19FD0D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7103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0D214-41E5-4139-A977-E7599F088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D8476-BB38-4D99-804F-D9EF76983B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396D34-B160-4C81-A328-F761D2392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02C8A-B7B0-4660-B4D9-44FFDDC95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649E-4552-4341-AC68-935AA8A7F575}" type="datetimeFigureOut">
              <a:rPr lang="en-CH" smtClean="0"/>
              <a:t>28/09/2023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5EA94-B56F-4385-9022-3C1777966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98AC0-6B5A-4EA5-9C42-0A652B6B0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97BC4-644D-4A6B-A29B-CEB11E19FD0D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1288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753A0-3765-49EB-BE16-3F32C2AB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82C79-216F-46E8-8A09-110D81192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C6BBF0-6E9E-4B15-A29E-FE877F241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168DF2-393B-4AAB-B20F-ECC11640CA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58910E-0CE9-4434-B61A-8E719077F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62A0B-2DDD-431B-9E0A-D7333A98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649E-4552-4341-AC68-935AA8A7F575}" type="datetimeFigureOut">
              <a:rPr lang="en-CH" smtClean="0"/>
              <a:t>28/09/2023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B42F2B-C4D5-4556-AC26-91FF42AB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A0A0C4-F499-4DDE-BB98-7920CCC4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97BC4-644D-4A6B-A29B-CEB11E19FD0D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8013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C3C66-4DCE-4FC0-9DC0-72AAB3C99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A201C-69B3-43CA-B77B-ACD5C034D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649E-4552-4341-AC68-935AA8A7F575}" type="datetimeFigureOut">
              <a:rPr lang="en-CH" smtClean="0"/>
              <a:t>28/09/2023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0FD445-F572-488B-AF98-B347B0401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AC5E69-7273-46B6-BA1B-5F106C967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97BC4-644D-4A6B-A29B-CEB11E19FD0D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6528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BBA02F-A39F-4271-B4CD-AB4311D88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649E-4552-4341-AC68-935AA8A7F575}" type="datetimeFigureOut">
              <a:rPr lang="en-CH" smtClean="0"/>
              <a:t>28/09/2023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D4120-B9D1-4E30-A050-7F9829FF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FDA4A-30FB-4B78-9D85-D8B9C7DA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97BC4-644D-4A6B-A29B-CEB11E19FD0D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5611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0C243-5C75-401D-8AE1-7EB123304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73C65-5E62-49F0-BDA0-C707124E0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04B87-64B5-44F1-851F-40C3A30D7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2A9DA-3A0A-4574-84D8-117A809A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649E-4552-4341-AC68-935AA8A7F575}" type="datetimeFigureOut">
              <a:rPr lang="en-CH" smtClean="0"/>
              <a:t>28/09/2023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A48E8-1C4B-41BD-85ED-C8EB415BD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081DF-B608-4CC9-AEC1-AFC102B3B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97BC4-644D-4A6B-A29B-CEB11E19FD0D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8920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9AC3-95CF-40D2-83A7-38E1FDB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D63CC7-657E-40B5-8805-8E6E66446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F2641-C1C4-4DDE-A973-C0A1E249F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C2FA9-B2A7-40DF-8984-29738630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649E-4552-4341-AC68-935AA8A7F575}" type="datetimeFigureOut">
              <a:rPr lang="en-CH" smtClean="0"/>
              <a:t>28/09/2023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3B926-CA0E-4473-B692-F266B3EC8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DBEE8-9AB3-4FD9-AC8B-57AE1415D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97BC4-644D-4A6B-A29B-CEB11E19FD0D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443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D9F316-E5DF-4B8A-9B0D-0366F2B59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D7026-3668-4C3E-AF36-B1650BDB5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17899-63A1-4BBD-9EBD-6970CE5DEB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E649E-4552-4341-AC68-935AA8A7F575}" type="datetimeFigureOut">
              <a:rPr lang="en-CH" smtClean="0"/>
              <a:t>28/09/2023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C5743-F461-475E-A26B-8B6114587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518B7-72C3-4391-BE3E-14A21B4D4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97BC4-644D-4A6B-A29B-CEB11E19FD0D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1879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5E2718-6F15-4583-9AB5-99834B90D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4" y="1495940"/>
            <a:ext cx="7594585" cy="16536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8ECC65-4BFA-4E16-94DA-47AB437232B0}"/>
              </a:ext>
            </a:extLst>
          </p:cNvPr>
          <p:cNvSpPr txBox="1"/>
          <p:nvPr/>
        </p:nvSpPr>
        <p:spPr>
          <a:xfrm>
            <a:off x="703384" y="3429000"/>
            <a:ext cx="398551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Less profitable</a:t>
            </a:r>
          </a:p>
          <a:p>
            <a:endParaRPr lang="en-US" sz="1400" dirty="0"/>
          </a:p>
          <a:p>
            <a:r>
              <a:rPr lang="en-US" sz="1400" dirty="0"/>
              <a:t>&lt;1.5% patents for tropical diseases</a:t>
            </a:r>
          </a:p>
          <a:p>
            <a:endParaRPr lang="en-US" sz="1400" dirty="0"/>
          </a:p>
          <a:p>
            <a:r>
              <a:rPr lang="en-US" sz="1400" dirty="0"/>
              <a:t>12 million people with neglected parasitic infections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88D2E8-E27C-4132-BCAF-A1B3DC246D96}"/>
              </a:ext>
            </a:extLst>
          </p:cNvPr>
          <p:cNvSpPr txBox="1"/>
          <p:nvPr/>
        </p:nvSpPr>
        <p:spPr>
          <a:xfrm>
            <a:off x="703385" y="273538"/>
            <a:ext cx="7611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 costs and complicated approval criteria make drug discovery challenging </a:t>
            </a:r>
            <a:endParaRPr lang="en-CH" b="1" dirty="0"/>
          </a:p>
        </p:txBody>
      </p:sp>
    </p:spTree>
    <p:extLst>
      <p:ext uri="{BB962C8B-B14F-4D97-AF65-F5344CB8AC3E}">
        <p14:creationId xmlns:p14="http://schemas.microsoft.com/office/powerpoint/2010/main" val="1760462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393258-464F-40A9-A781-EDBBC6C538F2}"/>
              </a:ext>
            </a:extLst>
          </p:cNvPr>
          <p:cNvSpPr txBox="1"/>
          <p:nvPr/>
        </p:nvSpPr>
        <p:spPr>
          <a:xfrm>
            <a:off x="703385" y="273538"/>
            <a:ext cx="3327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Malaria – Epidemiology/History  </a:t>
            </a:r>
            <a:endParaRPr lang="en-CH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3F50F2-00D4-4316-82DE-B59D53B4C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97" y="838486"/>
            <a:ext cx="5689214" cy="2685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5D1494-160D-4BCE-B8E7-1F334CB399EB}"/>
              </a:ext>
            </a:extLst>
          </p:cNvPr>
          <p:cNvSpPr txBox="1"/>
          <p:nvPr/>
        </p:nvSpPr>
        <p:spPr>
          <a:xfrm>
            <a:off x="537847" y="3586655"/>
            <a:ext cx="3098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2020: 245 million cases; 625,000 deaths</a:t>
            </a:r>
          </a:p>
          <a:p>
            <a:r>
              <a:rPr lang="en-US" sz="1400" dirty="0"/>
              <a:t>2021: 247 million cases; 619,000 deaths</a:t>
            </a:r>
            <a:endParaRPr lang="en-CH" sz="1400" dirty="0"/>
          </a:p>
        </p:txBody>
      </p:sp>
      <p:pic>
        <p:nvPicPr>
          <p:cNvPr id="2050" name="Picture 2" descr="Malaria - Symptoms &amp; causes - Mayo Clinic">
            <a:extLst>
              <a:ext uri="{FF2B5EF4-FFF2-40B4-BE49-F238E27FC236}">
                <a16:creationId xmlns:a16="http://schemas.microsoft.com/office/drawing/2014/main" id="{D7317202-53DC-4AA9-AB13-C1A2A6B3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101" y="839966"/>
            <a:ext cx="4776621" cy="26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542592-9CFA-42BB-8BEC-8C371559A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744" y="4343757"/>
            <a:ext cx="4416478" cy="17366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3A8201-313F-4437-9219-DAE4D8C41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2515" y="3719175"/>
            <a:ext cx="3593535" cy="27763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12107E5-30A0-44A3-94BB-3CF02563134C}"/>
              </a:ext>
            </a:extLst>
          </p:cNvPr>
          <p:cNvSpPr/>
          <p:nvPr/>
        </p:nvSpPr>
        <p:spPr>
          <a:xfrm>
            <a:off x="8219265" y="4603531"/>
            <a:ext cx="3484179" cy="938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AC9D2A-1A4F-4B16-A5AB-62A453B67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163" y="4296082"/>
            <a:ext cx="1820917" cy="18320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4D187F-D36E-4CFD-83B6-811F7EEE3194}"/>
              </a:ext>
            </a:extLst>
          </p:cNvPr>
          <p:cNvSpPr txBox="1"/>
          <p:nvPr/>
        </p:nvSpPr>
        <p:spPr>
          <a:xfrm>
            <a:off x="171609" y="6128102"/>
            <a:ext cx="2712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Ancient Babylon: </a:t>
            </a:r>
            <a:r>
              <a:rPr lang="en-US" sz="1400" dirty="0" err="1"/>
              <a:t>Gedrosian</a:t>
            </a:r>
            <a:endParaRPr lang="en-US" sz="1400" dirty="0"/>
          </a:p>
          <a:p>
            <a:pPr algn="ctr"/>
            <a:r>
              <a:rPr lang="en-US" sz="1400" dirty="0"/>
              <a:t>Today’s </a:t>
            </a:r>
            <a:r>
              <a:rPr lang="en-US" sz="1400" dirty="0" err="1"/>
              <a:t>Balochistan</a:t>
            </a:r>
            <a:r>
              <a:rPr lang="en-US" sz="1400" dirty="0"/>
              <a:t> (Pakistan)/Iran</a:t>
            </a:r>
            <a:endParaRPr lang="en-CH" sz="1400" dirty="0"/>
          </a:p>
        </p:txBody>
      </p:sp>
    </p:spTree>
    <p:extLst>
      <p:ext uri="{BB962C8B-B14F-4D97-AF65-F5344CB8AC3E}">
        <p14:creationId xmlns:p14="http://schemas.microsoft.com/office/powerpoint/2010/main" val="404136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 of Vietnam | Map of Vietnam | Vietnam War Commemoration">
            <a:extLst>
              <a:ext uri="{FF2B5EF4-FFF2-40B4-BE49-F238E27FC236}">
                <a16:creationId xmlns:a16="http://schemas.microsoft.com/office/drawing/2014/main" id="{8F18FF41-DCDB-4535-A5CF-887546CF4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9" y="726445"/>
            <a:ext cx="2038947" cy="250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574A0E-5CA2-47EA-B577-27073F0B8F9A}"/>
              </a:ext>
            </a:extLst>
          </p:cNvPr>
          <p:cNvSpPr txBox="1"/>
          <p:nvPr/>
        </p:nvSpPr>
        <p:spPr>
          <a:xfrm>
            <a:off x="60449" y="3227368"/>
            <a:ext cx="3282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1967 (Vietnam War)</a:t>
            </a:r>
          </a:p>
          <a:p>
            <a:pPr algn="ctr"/>
            <a:r>
              <a:rPr lang="en-US" sz="1200" i="1" dirty="0"/>
              <a:t>North Vietnamese troops started dying of Malaria</a:t>
            </a:r>
          </a:p>
          <a:p>
            <a:pPr algn="ctr"/>
            <a:r>
              <a:rPr lang="en-US" sz="1200" i="1" dirty="0"/>
              <a:t>The infection was resistant to Chloroquine</a:t>
            </a:r>
          </a:p>
          <a:p>
            <a:pPr algn="ctr"/>
            <a:r>
              <a:rPr lang="en-US" sz="1200" i="1" dirty="0"/>
              <a:t>China was approached for help</a:t>
            </a:r>
            <a:endParaRPr lang="en-CH" sz="1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AD6ADF-9849-445F-8BDC-C65AA667D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28"/>
          <a:stretch/>
        </p:blipFill>
        <p:spPr>
          <a:xfrm>
            <a:off x="3895321" y="726445"/>
            <a:ext cx="1846078" cy="2501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9CF0E8-C4C8-4C6B-ABA9-9EFAD0D98A12}"/>
              </a:ext>
            </a:extLst>
          </p:cNvPr>
          <p:cNvSpPr txBox="1"/>
          <p:nvPr/>
        </p:nvSpPr>
        <p:spPr>
          <a:xfrm>
            <a:off x="3100740" y="3258628"/>
            <a:ext cx="3397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Tu </a:t>
            </a:r>
            <a:r>
              <a:rPr lang="en-US" sz="1200" i="1" dirty="0" err="1"/>
              <a:t>Youyou</a:t>
            </a:r>
            <a:r>
              <a:rPr lang="en-US" sz="1200" i="1" dirty="0"/>
              <a:t> (Born 1930)</a:t>
            </a:r>
          </a:p>
          <a:p>
            <a:pPr algn="ctr"/>
            <a:r>
              <a:rPr lang="en-US" sz="1200" i="1" dirty="0"/>
              <a:t>Academy of traditional Chinese medicine</a:t>
            </a:r>
          </a:p>
          <a:p>
            <a:pPr algn="ctr"/>
            <a:r>
              <a:rPr lang="en-US" sz="1200" i="1" dirty="0"/>
              <a:t>Studied Chinese medicine against parasitic infection</a:t>
            </a:r>
          </a:p>
          <a:p>
            <a:pPr algn="ctr"/>
            <a:r>
              <a:rPr lang="en-US" sz="1200" i="1" dirty="0"/>
              <a:t>Project 523 was started to find a cure for Malaria</a:t>
            </a:r>
            <a:endParaRPr lang="en-CH" sz="12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E6A123-A17A-48E4-83AF-DF1F6C3A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514" y="757705"/>
            <a:ext cx="1698420" cy="2500923"/>
          </a:xfrm>
          <a:prstGeom prst="rect">
            <a:avLst/>
          </a:prstGeom>
        </p:spPr>
      </p:pic>
      <p:pic>
        <p:nvPicPr>
          <p:cNvPr id="1032" name="Picture 8" descr="https://upload.wikimedia.org/wikipedia/commons/thumb/d/db/Artemisia_annua.jpeg/220px-Artemisia_annua.jpeg">
            <a:extLst>
              <a:ext uri="{FF2B5EF4-FFF2-40B4-BE49-F238E27FC236}">
                <a16:creationId xmlns:a16="http://schemas.microsoft.com/office/drawing/2014/main" id="{C52989E1-0EF8-43FA-8D55-6CE67AACB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455" y="663922"/>
            <a:ext cx="1948243" cy="259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FF6F7C-BF77-470C-ADD7-75780ACF0267}"/>
              </a:ext>
            </a:extLst>
          </p:cNvPr>
          <p:cNvSpPr txBox="1"/>
          <p:nvPr/>
        </p:nvSpPr>
        <p:spPr>
          <a:xfrm>
            <a:off x="6242734" y="3258628"/>
            <a:ext cx="3043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Ge Hong (c. 283 – 343/364)</a:t>
            </a:r>
          </a:p>
          <a:p>
            <a:pPr algn="ctr"/>
            <a:r>
              <a:rPr lang="en-US" sz="1200" i="1" dirty="0"/>
              <a:t>Emergency Prescriptions Kept Up One's Sleeve</a:t>
            </a:r>
          </a:p>
          <a:p>
            <a:pPr algn="ctr"/>
            <a:r>
              <a:rPr lang="en-US" sz="1200" i="1" dirty="0"/>
              <a:t>Sweet wormwood (Artemisia </a:t>
            </a:r>
            <a:r>
              <a:rPr lang="en-US" sz="1200" i="1" dirty="0" err="1"/>
              <a:t>annua</a:t>
            </a:r>
            <a:r>
              <a:rPr lang="en-US" sz="1200" i="1" dirty="0"/>
              <a:t>)</a:t>
            </a:r>
          </a:p>
          <a:p>
            <a:pPr algn="ctr"/>
            <a:r>
              <a:rPr lang="en-US" sz="1200" i="1" dirty="0"/>
              <a:t>To treat intermittent fevers</a:t>
            </a:r>
            <a:endParaRPr lang="en-CH" sz="12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BFE3BE-CF4B-48CA-925E-96CB0B8B3A0E}"/>
              </a:ext>
            </a:extLst>
          </p:cNvPr>
          <p:cNvSpPr txBox="1"/>
          <p:nvPr/>
        </p:nvSpPr>
        <p:spPr>
          <a:xfrm>
            <a:off x="703385" y="273538"/>
            <a:ext cx="2439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Artemisinin – Discovery</a:t>
            </a:r>
            <a:endParaRPr lang="en-CH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4D83CE-2623-439D-819A-24CD330C734A}"/>
              </a:ext>
            </a:extLst>
          </p:cNvPr>
          <p:cNvSpPr txBox="1"/>
          <p:nvPr/>
        </p:nvSpPr>
        <p:spPr>
          <a:xfrm>
            <a:off x="8967924" y="3258628"/>
            <a:ext cx="27859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Artemisia </a:t>
            </a:r>
            <a:r>
              <a:rPr lang="en-US" sz="1200" i="1" dirty="0" err="1"/>
              <a:t>annua</a:t>
            </a:r>
            <a:endParaRPr lang="en-US" sz="1200" i="1" dirty="0"/>
          </a:p>
          <a:p>
            <a:pPr algn="ctr"/>
            <a:r>
              <a:rPr lang="en-US" sz="1200" i="1" dirty="0"/>
              <a:t>Ineffective extract</a:t>
            </a:r>
          </a:p>
          <a:p>
            <a:pPr algn="ctr"/>
            <a:endParaRPr lang="en-US" sz="1200" i="1" dirty="0"/>
          </a:p>
          <a:p>
            <a:pPr algn="ctr"/>
            <a:r>
              <a:rPr lang="en-US" sz="1200" i="1" dirty="0"/>
              <a:t>a handful of </a:t>
            </a:r>
            <a:r>
              <a:rPr lang="en-US" sz="1200" i="1" dirty="0" err="1"/>
              <a:t>qinghao</a:t>
            </a:r>
            <a:r>
              <a:rPr lang="en-US" sz="1200" i="1" dirty="0"/>
              <a:t> in 0.4 </a:t>
            </a:r>
            <a:r>
              <a:rPr lang="en-US" sz="1200" i="1" dirty="0" err="1"/>
              <a:t>litres</a:t>
            </a:r>
            <a:r>
              <a:rPr lang="en-US" sz="1200" i="1" dirty="0"/>
              <a:t> of water,</a:t>
            </a:r>
          </a:p>
          <a:p>
            <a:pPr algn="ctr"/>
            <a:r>
              <a:rPr lang="en-US" sz="1200" i="1" dirty="0"/>
              <a:t> wring out the juice, and drink it all</a:t>
            </a:r>
          </a:p>
        </p:txBody>
      </p:sp>
      <p:pic>
        <p:nvPicPr>
          <p:cNvPr id="1034" name="Picture 10" descr="Chinese Medical Journal Home">
            <a:extLst>
              <a:ext uri="{FF2B5EF4-FFF2-40B4-BE49-F238E27FC236}">
                <a16:creationId xmlns:a16="http://schemas.microsoft.com/office/drawing/2014/main" id="{4E0F79D2-FAC9-4FC0-8229-D155D6ECB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22" y="4212279"/>
            <a:ext cx="1842115" cy="250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537D71-D671-45C4-96E9-251B52DD6573}"/>
              </a:ext>
            </a:extLst>
          </p:cNvPr>
          <p:cNvSpPr txBox="1"/>
          <p:nvPr/>
        </p:nvSpPr>
        <p:spPr>
          <a:xfrm>
            <a:off x="2280237" y="4427600"/>
            <a:ext cx="22140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Published in 1979</a:t>
            </a:r>
          </a:p>
          <a:p>
            <a:pPr algn="ctr"/>
            <a:endParaRPr lang="en-US" sz="1200" i="1" dirty="0"/>
          </a:p>
          <a:p>
            <a:pPr algn="ctr"/>
            <a:r>
              <a:rPr lang="en-US" sz="1200" i="1" dirty="0"/>
              <a:t>200 herbs</a:t>
            </a:r>
          </a:p>
          <a:p>
            <a:pPr algn="ctr"/>
            <a:r>
              <a:rPr lang="en-US" sz="1200" i="1" dirty="0"/>
              <a:t>380 herbal extracts</a:t>
            </a:r>
          </a:p>
          <a:p>
            <a:pPr algn="ctr"/>
            <a:r>
              <a:rPr lang="en-US" sz="1200" i="1" dirty="0"/>
              <a:t>2,000 traditional Chinese recipes</a:t>
            </a:r>
          </a:p>
          <a:p>
            <a:pPr algn="ctr"/>
            <a:endParaRPr lang="en-US" sz="1200" i="1" dirty="0"/>
          </a:p>
          <a:p>
            <a:pPr algn="ctr"/>
            <a:endParaRPr lang="en-US" sz="1200" i="1" dirty="0"/>
          </a:p>
          <a:p>
            <a:pPr algn="ctr"/>
            <a:r>
              <a:rPr lang="en-US" sz="1200" i="1" dirty="0"/>
              <a:t>240, 000 compounds </a:t>
            </a:r>
          </a:p>
          <a:p>
            <a:pPr algn="ctr"/>
            <a:r>
              <a:rPr lang="en-US" sz="1200" i="1" dirty="0"/>
              <a:t>were screened worldwide</a:t>
            </a:r>
          </a:p>
          <a:p>
            <a:pPr algn="ctr"/>
            <a:endParaRPr lang="en-US" sz="1200" i="1" dirty="0"/>
          </a:p>
          <a:p>
            <a:pPr algn="ctr"/>
            <a:endParaRPr lang="en-US" sz="1200" i="1" dirty="0"/>
          </a:p>
          <a:p>
            <a:pPr algn="ctr"/>
            <a:endParaRPr lang="en-US" sz="12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861FAE-9E88-4099-8C9E-2EC49FDF8006}"/>
              </a:ext>
            </a:extLst>
          </p:cNvPr>
          <p:cNvSpPr txBox="1"/>
          <p:nvPr/>
        </p:nvSpPr>
        <p:spPr>
          <a:xfrm>
            <a:off x="4494305" y="5728680"/>
            <a:ext cx="4184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Artemisinin gave 100% success in pre clinical trials</a:t>
            </a:r>
          </a:p>
          <a:p>
            <a:pPr algn="ctr"/>
            <a:r>
              <a:rPr lang="en-US" sz="1200" i="1" dirty="0"/>
              <a:t>Tu and colleagues tested the compound on themselves for safety</a:t>
            </a:r>
          </a:p>
          <a:p>
            <a:pPr algn="ctr"/>
            <a:r>
              <a:rPr lang="en-US" sz="1200" i="1" dirty="0"/>
              <a:t>Testing on patients started in Hainan Island</a:t>
            </a:r>
          </a:p>
        </p:txBody>
      </p:sp>
      <p:pic>
        <p:nvPicPr>
          <p:cNvPr id="1036" name="Picture 12" descr="Hainan Travel Guide: Everything You Need to Know When Visiting Hainan">
            <a:extLst>
              <a:ext uri="{FF2B5EF4-FFF2-40B4-BE49-F238E27FC236}">
                <a16:creationId xmlns:a16="http://schemas.microsoft.com/office/drawing/2014/main" id="{BBB5C9FB-281A-449B-9D89-F04F48017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806" y="4378817"/>
            <a:ext cx="2401891" cy="13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6644EB-271C-4E0C-B324-05CCAE27D815}"/>
              </a:ext>
            </a:extLst>
          </p:cNvPr>
          <p:cNvSpPr txBox="1"/>
          <p:nvPr/>
        </p:nvSpPr>
        <p:spPr>
          <a:xfrm>
            <a:off x="8801958" y="4653005"/>
            <a:ext cx="28927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It took further two decades for </a:t>
            </a:r>
          </a:p>
          <a:p>
            <a:r>
              <a:rPr lang="en-US" sz="1200" i="1" dirty="0"/>
              <a:t>Artemisinin to be recognized by US</a:t>
            </a:r>
          </a:p>
          <a:p>
            <a:r>
              <a:rPr lang="en-US" sz="1200" i="1" dirty="0"/>
              <a:t>and WHO as official treatment for Malaria</a:t>
            </a:r>
          </a:p>
          <a:p>
            <a:r>
              <a:rPr lang="en-US" sz="1200" i="1" dirty="0"/>
              <a:t>due to political mistrust</a:t>
            </a:r>
          </a:p>
          <a:p>
            <a:endParaRPr lang="en-US" sz="1200" i="1" dirty="0"/>
          </a:p>
          <a:p>
            <a:r>
              <a:rPr lang="en-US" sz="1200" i="1" dirty="0"/>
              <a:t>Late 1990s Novartis filed for Chinese patent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04681B-A60E-45E2-8E12-A8E7485B0A43}"/>
              </a:ext>
            </a:extLst>
          </p:cNvPr>
          <p:cNvSpPr txBox="1"/>
          <p:nvPr/>
        </p:nvSpPr>
        <p:spPr>
          <a:xfrm>
            <a:off x="9406046" y="6364988"/>
            <a:ext cx="2785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Liao F. Discovery of Artemisinin (Qinghaosu). Molecules. 2009 Dec 21;14(12):5362–6. doi: 10.3390/molecules14125362. PMCID: PMC6254926.</a:t>
            </a:r>
            <a:endParaRPr lang="en-CH" sz="800" dirty="0"/>
          </a:p>
        </p:txBody>
      </p:sp>
    </p:spTree>
    <p:extLst>
      <p:ext uri="{BB962C8B-B14F-4D97-AF65-F5344CB8AC3E}">
        <p14:creationId xmlns:p14="http://schemas.microsoft.com/office/powerpoint/2010/main" val="4991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4" grpId="0"/>
      <p:bldP spid="1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BC308C7B-E705-4369-9E52-2B9B3C068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9"/>
          <a:stretch/>
        </p:blipFill>
        <p:spPr bwMode="auto">
          <a:xfrm>
            <a:off x="5061054" y="1110564"/>
            <a:ext cx="6614868" cy="42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FAC6EE-F68B-4549-B6D3-900C39E620B5}"/>
              </a:ext>
            </a:extLst>
          </p:cNvPr>
          <p:cNvSpPr txBox="1"/>
          <p:nvPr/>
        </p:nvSpPr>
        <p:spPr>
          <a:xfrm>
            <a:off x="703385" y="273538"/>
            <a:ext cx="300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Artemisinin – The Nobel Prize</a:t>
            </a:r>
            <a:endParaRPr lang="en-CH" b="1" dirty="0"/>
          </a:p>
        </p:txBody>
      </p:sp>
      <p:pic>
        <p:nvPicPr>
          <p:cNvPr id="1030" name="Picture 6" descr="Updates on artemisinin: an insight to mode of actions and strategies for  enhanced global production | SpringerLink">
            <a:extLst>
              <a:ext uri="{FF2B5EF4-FFF2-40B4-BE49-F238E27FC236}">
                <a16:creationId xmlns:a16="http://schemas.microsoft.com/office/drawing/2014/main" id="{B26D3509-D1AF-4200-B0F5-BF94996B5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5" y="847897"/>
            <a:ext cx="3707222" cy="47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06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aints Grafting Leg Of Ethiopian Moor Tapestry by Science Source - Fine Art  America">
            <a:extLst>
              <a:ext uri="{FF2B5EF4-FFF2-40B4-BE49-F238E27FC236}">
                <a16:creationId xmlns:a16="http://schemas.microsoft.com/office/drawing/2014/main" id="{3684E533-7DD9-42B7-9FCB-AD87305E1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576" y="776651"/>
            <a:ext cx="3469898" cy="271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49D911-DF88-4E61-BBF1-A11571EA4250}"/>
              </a:ext>
            </a:extLst>
          </p:cNvPr>
          <p:cNvSpPr txBox="1"/>
          <p:nvPr/>
        </p:nvSpPr>
        <p:spPr>
          <a:xfrm>
            <a:off x="2819988" y="3491690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3</a:t>
            </a:r>
            <a:r>
              <a:rPr lang="en-US" sz="1200" i="1" baseline="30000" dirty="0"/>
              <a:t>rd</a:t>
            </a:r>
            <a:r>
              <a:rPr lang="en-US" sz="1200" i="1" dirty="0"/>
              <a:t> Century</a:t>
            </a:r>
          </a:p>
          <a:p>
            <a:r>
              <a:rPr lang="en-US" sz="1200" i="1" dirty="0"/>
              <a:t>Cosmos and Damien </a:t>
            </a:r>
            <a:endParaRPr lang="en-CH" sz="1200" i="1" dirty="0"/>
          </a:p>
        </p:txBody>
      </p:sp>
      <p:pic>
        <p:nvPicPr>
          <p:cNvPr id="4100" name="Picture 4" descr="Jaques-Louis Reverdin - Wikipedia">
            <a:extLst>
              <a:ext uri="{FF2B5EF4-FFF2-40B4-BE49-F238E27FC236}">
                <a16:creationId xmlns:a16="http://schemas.microsoft.com/office/drawing/2014/main" id="{51DA9705-8C17-44B4-B1D3-0D7CD5CCC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2"/>
          <a:stretch/>
        </p:blipFill>
        <p:spPr bwMode="auto">
          <a:xfrm>
            <a:off x="5354273" y="776651"/>
            <a:ext cx="2130130" cy="271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437EF7-4566-4352-96AF-50CFF684468A}"/>
              </a:ext>
            </a:extLst>
          </p:cNvPr>
          <p:cNvSpPr txBox="1"/>
          <p:nvPr/>
        </p:nvSpPr>
        <p:spPr>
          <a:xfrm>
            <a:off x="5114775" y="3488954"/>
            <a:ext cx="2589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Jaques</a:t>
            </a:r>
            <a:r>
              <a:rPr lang="en-US" sz="1200" i="1" dirty="0"/>
              <a:t>-Louis </a:t>
            </a:r>
            <a:r>
              <a:rPr lang="en-US" sz="1200" i="1" dirty="0" err="1"/>
              <a:t>Reverdin</a:t>
            </a:r>
            <a:r>
              <a:rPr lang="en-US" sz="1200" i="1" dirty="0"/>
              <a:t> (1842 – 1929)</a:t>
            </a:r>
          </a:p>
          <a:p>
            <a:r>
              <a:rPr lang="en-US" sz="1200" i="1" dirty="0"/>
              <a:t>Showed that thin-grafts (skin) can heal</a:t>
            </a:r>
          </a:p>
        </p:txBody>
      </p:sp>
      <p:pic>
        <p:nvPicPr>
          <p:cNvPr id="4102" name="Picture 6" descr="Man Art At Clker Com Vector Online - Old Man Face Silhouette Transparent  PNG - 456x593 - Free Download on NicePNG">
            <a:extLst>
              <a:ext uri="{FF2B5EF4-FFF2-40B4-BE49-F238E27FC236}">
                <a16:creationId xmlns:a16="http://schemas.microsoft.com/office/drawing/2014/main" id="{C1936465-3F3F-487E-B1D8-D138A64FC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4" r="19542"/>
          <a:stretch/>
        </p:blipFill>
        <p:spPr bwMode="auto">
          <a:xfrm>
            <a:off x="2304617" y="4386804"/>
            <a:ext cx="1757760" cy="23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89CB8C-DBD6-46BF-AB33-A7E1302D0EF1}"/>
              </a:ext>
            </a:extLst>
          </p:cNvPr>
          <p:cNvSpPr txBox="1"/>
          <p:nvPr/>
        </p:nvSpPr>
        <p:spPr>
          <a:xfrm>
            <a:off x="4062377" y="5870650"/>
            <a:ext cx="2589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Georg </a:t>
            </a:r>
            <a:r>
              <a:rPr lang="en-US" sz="1200" i="1" dirty="0" err="1"/>
              <a:t>Schöne</a:t>
            </a:r>
            <a:r>
              <a:rPr lang="en-US" sz="1200" i="1" dirty="0"/>
              <a:t> (1875 – 1960)</a:t>
            </a:r>
          </a:p>
          <a:p>
            <a:r>
              <a:rPr lang="en-US" sz="1200" i="1" dirty="0"/>
              <a:t>Observed that skin </a:t>
            </a:r>
            <a:r>
              <a:rPr lang="en-US" sz="1200" i="1" dirty="0" err="1"/>
              <a:t>homografts</a:t>
            </a:r>
            <a:r>
              <a:rPr lang="en-US" sz="1200" i="1" dirty="0"/>
              <a:t> fail and subsequent grafts from the same donor failed more rapidly than the first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00687-4EB7-4A02-93B6-CB1E9AECB91A}"/>
              </a:ext>
            </a:extLst>
          </p:cNvPr>
          <p:cNvSpPr txBox="1"/>
          <p:nvPr/>
        </p:nvSpPr>
        <p:spPr>
          <a:xfrm>
            <a:off x="703385" y="273538"/>
            <a:ext cx="408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Cyclosporine – History of Transplantation</a:t>
            </a:r>
            <a:endParaRPr lang="en-CH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712A3B-DBD9-49EE-8AED-3B2938814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6863" y="776650"/>
            <a:ext cx="2706234" cy="3454766"/>
          </a:xfrm>
          <a:prstGeom prst="rect">
            <a:avLst/>
          </a:prstGeom>
        </p:spPr>
      </p:pic>
      <p:pic>
        <p:nvPicPr>
          <p:cNvPr id="4104" name="Picture 8" descr="undefined">
            <a:extLst>
              <a:ext uri="{FF2B5EF4-FFF2-40B4-BE49-F238E27FC236}">
                <a16:creationId xmlns:a16="http://schemas.microsoft.com/office/drawing/2014/main" id="{D32B12D6-6EBC-447D-9D8B-950AEE2D8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419" y="4365197"/>
            <a:ext cx="1665968" cy="230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DD2190-1C59-4122-ADB2-7CF2257A552A}"/>
              </a:ext>
            </a:extLst>
          </p:cNvPr>
          <p:cNvSpPr txBox="1"/>
          <p:nvPr/>
        </p:nvSpPr>
        <p:spPr>
          <a:xfrm>
            <a:off x="8317387" y="5560561"/>
            <a:ext cx="2589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Leo Loeb (1869 – 1959)</a:t>
            </a:r>
          </a:p>
          <a:p>
            <a:r>
              <a:rPr lang="en-US" sz="1200" i="1" dirty="0"/>
              <a:t>Found that timing of rejection of skin </a:t>
            </a:r>
            <a:r>
              <a:rPr lang="en-US" sz="1200" i="1" dirty="0" err="1"/>
              <a:t>homografts</a:t>
            </a:r>
            <a:r>
              <a:rPr lang="en-US" sz="1200" i="1" dirty="0"/>
              <a:t> in rats was governed by the extent of genetic disparity of donor and recipient. He also showed</a:t>
            </a:r>
          </a:p>
          <a:p>
            <a:r>
              <a:rPr lang="en-US" sz="1200" i="1" dirty="0"/>
              <a:t>that the lymphocyte was involve</a:t>
            </a:r>
          </a:p>
        </p:txBody>
      </p:sp>
    </p:spTree>
    <p:extLst>
      <p:ext uri="{BB962C8B-B14F-4D97-AF65-F5344CB8AC3E}">
        <p14:creationId xmlns:p14="http://schemas.microsoft.com/office/powerpoint/2010/main" val="181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11CF40-57F3-4378-9875-6610ED7C5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511" y="1330570"/>
            <a:ext cx="6742081" cy="3806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D70104-CBC8-4483-9F54-72FE5008E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173" y="900723"/>
            <a:ext cx="4885260" cy="17350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39ECB6-A658-4A9A-B4E8-8CE777522C71}"/>
              </a:ext>
            </a:extLst>
          </p:cNvPr>
          <p:cNvSpPr txBox="1"/>
          <p:nvPr/>
        </p:nvSpPr>
        <p:spPr>
          <a:xfrm>
            <a:off x="703385" y="273538"/>
            <a:ext cx="362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Cyclosporine – Converging Timelines</a:t>
            </a:r>
            <a:endParaRPr lang="en-CH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388816B-A7E1-4210-BC0C-9E4CD0820FF3}"/>
              </a:ext>
            </a:extLst>
          </p:cNvPr>
          <p:cNvSpPr/>
          <p:nvPr/>
        </p:nvSpPr>
        <p:spPr>
          <a:xfrm>
            <a:off x="8909539" y="2891694"/>
            <a:ext cx="1430215" cy="234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062BA3-D455-4CED-8B1F-8314F0DFFF0B}"/>
              </a:ext>
            </a:extLst>
          </p:cNvPr>
          <p:cNvSpPr txBox="1"/>
          <p:nvPr/>
        </p:nvSpPr>
        <p:spPr>
          <a:xfrm>
            <a:off x="1202052" y="3233616"/>
            <a:ext cx="1762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Azathioprine </a:t>
            </a:r>
          </a:p>
          <a:p>
            <a:pPr algn="ctr"/>
            <a:r>
              <a:rPr lang="en-US" sz="1200" dirty="0"/>
              <a:t>Purine synthesis inhibitor</a:t>
            </a:r>
          </a:p>
          <a:p>
            <a:pPr algn="ctr"/>
            <a:r>
              <a:rPr lang="en-US" sz="1200" dirty="0"/>
              <a:t>limits the DNA synthesis </a:t>
            </a:r>
          </a:p>
          <a:p>
            <a:pPr algn="ctr"/>
            <a:r>
              <a:rPr lang="en-US" sz="1200" dirty="0"/>
              <a:t>for B/T-Cells synthesis</a:t>
            </a:r>
            <a:endParaRPr lang="en-CH" sz="1200" dirty="0"/>
          </a:p>
        </p:txBody>
      </p:sp>
      <p:pic>
        <p:nvPicPr>
          <p:cNvPr id="2050" name="Picture 2" descr="https://upload.wikimedia.org/wikipedia/commons/thumb/9/92/Ciclosporin.svg/250px-Ciclosporin.svg.png">
            <a:extLst>
              <a:ext uri="{FF2B5EF4-FFF2-40B4-BE49-F238E27FC236}">
                <a16:creationId xmlns:a16="http://schemas.microsoft.com/office/drawing/2014/main" id="{3D6319A9-7033-42DC-8862-44CE1DCF7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6" y="4474855"/>
            <a:ext cx="238125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52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8EA70D-83D3-45C5-A3B7-8501F57E9F5B}"/>
              </a:ext>
            </a:extLst>
          </p:cNvPr>
          <p:cNvSpPr txBox="1"/>
          <p:nvPr/>
        </p:nvSpPr>
        <p:spPr>
          <a:xfrm>
            <a:off x="703385" y="273538"/>
            <a:ext cx="5748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Cyclosporine – Game Changer in Transplantation Medicine</a:t>
            </a:r>
            <a:endParaRPr lang="en-CH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54E8A2-1ED6-4BCE-997F-D9A719A98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89" y="921849"/>
            <a:ext cx="4817942" cy="13610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85CBAA-5CD6-4755-B8D8-5920CE49A44C}"/>
              </a:ext>
            </a:extLst>
          </p:cNvPr>
          <p:cNvSpPr txBox="1"/>
          <p:nvPr/>
        </p:nvSpPr>
        <p:spPr>
          <a:xfrm>
            <a:off x="6184286" y="3290498"/>
            <a:ext cx="2589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Jean-François </a:t>
            </a:r>
            <a:r>
              <a:rPr lang="en-US" sz="1200" i="1" dirty="0" err="1"/>
              <a:t>Borel</a:t>
            </a:r>
            <a:r>
              <a:rPr lang="en-US" sz="1200" i="1" dirty="0"/>
              <a:t> (Born 1933)</a:t>
            </a:r>
          </a:p>
        </p:txBody>
      </p:sp>
      <p:pic>
        <p:nvPicPr>
          <p:cNvPr id="5124" name="Picture 4" descr="Onlinereports - News - &quot;Sandimmun&quot;-Erfinder Hartmann Stähelin gestorben">
            <a:extLst>
              <a:ext uri="{FF2B5EF4-FFF2-40B4-BE49-F238E27FC236}">
                <a16:creationId xmlns:a16="http://schemas.microsoft.com/office/drawing/2014/main" id="{DDE96F4D-C403-42D8-8FB6-02C94E011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8"/>
          <a:stretch/>
        </p:blipFill>
        <p:spPr bwMode="auto">
          <a:xfrm>
            <a:off x="8882552" y="921848"/>
            <a:ext cx="2481293" cy="230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30D631-C926-40BE-9B03-428AF6B8B9E3}"/>
              </a:ext>
            </a:extLst>
          </p:cNvPr>
          <p:cNvSpPr txBox="1"/>
          <p:nvPr/>
        </p:nvSpPr>
        <p:spPr>
          <a:xfrm>
            <a:off x="8774803" y="3290499"/>
            <a:ext cx="2589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Hartmann F. </a:t>
            </a:r>
            <a:r>
              <a:rPr lang="en-US" sz="1200" i="1" dirty="0" err="1"/>
              <a:t>Stähelin</a:t>
            </a:r>
            <a:r>
              <a:rPr lang="en-US" sz="1200" i="1" dirty="0"/>
              <a:t> (1925 – 2011)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D09A03-B61F-4CEF-B705-3C416F88B1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04" t="5278" r="15220"/>
          <a:stretch/>
        </p:blipFill>
        <p:spPr>
          <a:xfrm>
            <a:off x="6282263" y="921848"/>
            <a:ext cx="2393089" cy="2305905"/>
          </a:xfrm>
          <a:prstGeom prst="rect">
            <a:avLst/>
          </a:prstGeom>
        </p:spPr>
      </p:pic>
      <p:pic>
        <p:nvPicPr>
          <p:cNvPr id="5126" name="Picture 6" descr="Why does Sandoz leave Korea after spinning off from Novartis? &lt; Pharma &lt;  Article - KBR">
            <a:extLst>
              <a:ext uri="{FF2B5EF4-FFF2-40B4-BE49-F238E27FC236}">
                <a16:creationId xmlns:a16="http://schemas.microsoft.com/office/drawing/2014/main" id="{C8112A7F-6DD6-49E4-998B-FA53BDC55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65" y="2488467"/>
            <a:ext cx="393382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27AF65-827D-4AD2-B158-4288B39474DD}"/>
              </a:ext>
            </a:extLst>
          </p:cNvPr>
          <p:cNvSpPr txBox="1"/>
          <p:nvPr/>
        </p:nvSpPr>
        <p:spPr>
          <a:xfrm>
            <a:off x="932078" y="4130994"/>
            <a:ext cx="3523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Antibiotic screening system existed since 1958</a:t>
            </a:r>
            <a:endParaRPr lang="en-CH" sz="14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B6CC55-DB88-4D34-94FE-FE2F6CDAAA5A}"/>
              </a:ext>
            </a:extLst>
          </p:cNvPr>
          <p:cNvSpPr txBox="1"/>
          <p:nvPr/>
        </p:nvSpPr>
        <p:spPr>
          <a:xfrm>
            <a:off x="932078" y="4799322"/>
            <a:ext cx="6074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Tolipocladium</a:t>
            </a:r>
            <a:r>
              <a:rPr lang="en-US" sz="1400" i="1" dirty="0"/>
              <a:t> </a:t>
            </a:r>
            <a:r>
              <a:rPr lang="en-US" sz="1400" i="1" dirty="0" err="1"/>
              <a:t>inflatum</a:t>
            </a:r>
            <a:r>
              <a:rPr lang="en-US" sz="1400" i="1" dirty="0"/>
              <a:t> – fungus isolated from Norwegian soil (compound 24-556)</a:t>
            </a:r>
            <a:endParaRPr lang="en-CH" sz="14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C6BB4-81D0-430F-92AC-021CFF5DBAB1}"/>
              </a:ext>
            </a:extLst>
          </p:cNvPr>
          <p:cNvSpPr txBox="1"/>
          <p:nvPr/>
        </p:nvSpPr>
        <p:spPr>
          <a:xfrm>
            <a:off x="834101" y="5275216"/>
            <a:ext cx="10700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“The detection of the interesting biological  profile  of  cyclosporin  (</a:t>
            </a:r>
            <a:r>
              <a:rPr lang="en-US" sz="1200" i="1" dirty="0" err="1"/>
              <a:t>immunosuppressionwithout</a:t>
            </a:r>
            <a:r>
              <a:rPr lang="en-US" sz="1200" i="1" dirty="0"/>
              <a:t> cytotoxic activity) occurred in the very first experiment carried out in the cell pharmacology group of Sandoz. Both </a:t>
            </a:r>
            <a:r>
              <a:rPr lang="en-US" sz="1200" i="1" dirty="0" err="1"/>
              <a:t>Borel</a:t>
            </a:r>
            <a:r>
              <a:rPr lang="en-US" sz="1200" i="1" dirty="0"/>
              <a:t> and </a:t>
            </a:r>
            <a:r>
              <a:rPr lang="en-US" sz="1200" i="1" dirty="0" err="1"/>
              <a:t>Stähelin</a:t>
            </a:r>
            <a:r>
              <a:rPr lang="en-US" sz="1200" i="1" dirty="0"/>
              <a:t> contributed towards this crucial experiment. </a:t>
            </a:r>
            <a:r>
              <a:rPr lang="en-US" sz="1200" i="1" dirty="0" err="1">
                <a:highlight>
                  <a:srgbClr val="FFFF00"/>
                </a:highlight>
              </a:rPr>
              <a:t>Stähelin</a:t>
            </a:r>
            <a:r>
              <a:rPr lang="en-US" sz="1200" i="1" dirty="0"/>
              <a:t> and collaborators (especially </a:t>
            </a:r>
            <a:r>
              <a:rPr lang="en-US" sz="1200" i="1" dirty="0" err="1"/>
              <a:t>Lazary</a:t>
            </a:r>
            <a:r>
              <a:rPr lang="en-US" sz="1200" i="1" dirty="0"/>
              <a:t>) </a:t>
            </a:r>
            <a:r>
              <a:rPr lang="en-US" sz="1200" i="1" dirty="0">
                <a:highlight>
                  <a:srgbClr val="FFFF00"/>
                </a:highlight>
              </a:rPr>
              <a:t>provided the experimental system aimed at detecting an immunosuppressant agent without major cytotoxicity and they also introduced the method (</a:t>
            </a:r>
            <a:r>
              <a:rPr lang="en-US" sz="1200" i="1" dirty="0" err="1">
                <a:highlight>
                  <a:srgbClr val="FFFF00"/>
                </a:highlight>
              </a:rPr>
              <a:t>haemagglutination</a:t>
            </a:r>
            <a:r>
              <a:rPr lang="en-US" sz="1200" i="1" dirty="0">
                <a:highlight>
                  <a:srgbClr val="FFFF00"/>
                </a:highlight>
              </a:rPr>
              <a:t>) that made the discovery possible. Furthermore the first experiments on animals were performed in </a:t>
            </a:r>
            <a:r>
              <a:rPr lang="en-US" sz="1200" i="1" dirty="0" err="1">
                <a:highlight>
                  <a:srgbClr val="FFFF00"/>
                </a:highlight>
              </a:rPr>
              <a:t>Stähelin’s</a:t>
            </a:r>
            <a:r>
              <a:rPr lang="en-US" sz="1200" i="1" dirty="0">
                <a:highlight>
                  <a:srgbClr val="FFFF00"/>
                </a:highlight>
              </a:rPr>
              <a:t> laboratory, and it was in this laboratory that the clinically important absence of relevant cytotoxic activity was established</a:t>
            </a:r>
            <a:r>
              <a:rPr lang="en-US" sz="1200" i="1" dirty="0"/>
              <a:t>.</a:t>
            </a:r>
            <a:r>
              <a:rPr lang="en-US" sz="1200" i="1" dirty="0">
                <a:highlight>
                  <a:srgbClr val="00FF00"/>
                </a:highlight>
              </a:rPr>
              <a:t> </a:t>
            </a:r>
            <a:r>
              <a:rPr lang="en-US" sz="1200" i="1" dirty="0" err="1">
                <a:highlight>
                  <a:srgbClr val="00FF00"/>
                </a:highlight>
              </a:rPr>
              <a:t>Borel’s</a:t>
            </a:r>
            <a:r>
              <a:rPr lang="en-US" sz="1200" i="1" dirty="0">
                <a:highlight>
                  <a:srgbClr val="00FF00"/>
                </a:highlight>
              </a:rPr>
              <a:t> laboratory performed the haemagglutinin test, which demonstrated the immunosuppressive activity of cyclosporin. </a:t>
            </a:r>
            <a:r>
              <a:rPr lang="en-US" sz="1200" i="1" dirty="0"/>
              <a:t>His modification of the application schedule may also have contributed to the positive outcome of the experiment.”</a:t>
            </a:r>
            <a:endParaRPr lang="en-CH" sz="12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926C9E-0DA3-44CB-9432-1B3A2ADED5D7}"/>
              </a:ext>
            </a:extLst>
          </p:cNvPr>
          <p:cNvSpPr txBox="1"/>
          <p:nvPr/>
        </p:nvSpPr>
        <p:spPr>
          <a:xfrm>
            <a:off x="932078" y="3807021"/>
            <a:ext cx="4368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Goal: Find anti-microbial compound from Natural sources</a:t>
            </a:r>
            <a:endParaRPr lang="en-CH" sz="14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3D6AD-2D7E-42DA-9045-2C9DD61291DC}"/>
              </a:ext>
            </a:extLst>
          </p:cNvPr>
          <p:cNvSpPr txBox="1"/>
          <p:nvPr/>
        </p:nvSpPr>
        <p:spPr>
          <a:xfrm>
            <a:off x="932078" y="4461865"/>
            <a:ext cx="4678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Sandoz included immunosuppression assays in their screening</a:t>
            </a:r>
            <a:endParaRPr lang="en-CH" sz="1400" i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CFD364-6002-4E90-93A0-430B785DE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502" y="3647747"/>
            <a:ext cx="1598050" cy="1480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0EB17E-D2DE-4215-B30A-2B517D14DE0A}"/>
              </a:ext>
            </a:extLst>
          </p:cNvPr>
          <p:cNvSpPr txBox="1"/>
          <p:nvPr/>
        </p:nvSpPr>
        <p:spPr>
          <a:xfrm>
            <a:off x="8882552" y="3602533"/>
            <a:ext cx="15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approx. 20 </a:t>
            </a:r>
            <a:r>
              <a:rPr lang="en-US" sz="1200" i="1" dirty="0" err="1"/>
              <a:t>yr</a:t>
            </a:r>
            <a:endParaRPr lang="en-US" sz="1200" i="1" dirty="0"/>
          </a:p>
          <a:p>
            <a:r>
              <a:rPr lang="en-US" sz="1200" i="1" dirty="0"/>
              <a:t>to identify mechanism</a:t>
            </a:r>
            <a:endParaRPr lang="en-CH" sz="1200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0A6DFD-1FDD-4EB3-8E8A-A3F08137B223}"/>
              </a:ext>
            </a:extLst>
          </p:cNvPr>
          <p:cNvSpPr txBox="1"/>
          <p:nvPr/>
        </p:nvSpPr>
        <p:spPr>
          <a:xfrm>
            <a:off x="8882553" y="4330093"/>
            <a:ext cx="275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Market size USD 2 B (2021)</a:t>
            </a:r>
          </a:p>
          <a:p>
            <a:r>
              <a:rPr lang="en-US" sz="1200" i="1" dirty="0"/>
              <a:t>Projected USD 6.08 B (2030)</a:t>
            </a:r>
          </a:p>
        </p:txBody>
      </p:sp>
    </p:spTree>
    <p:extLst>
      <p:ext uri="{BB962C8B-B14F-4D97-AF65-F5344CB8AC3E}">
        <p14:creationId xmlns:p14="http://schemas.microsoft.com/office/powerpoint/2010/main" val="421669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8" grpId="0"/>
      <p:bldP spid="9" grpId="0"/>
      <p:bldP spid="12" grpId="0"/>
      <p:bldP spid="13" grpId="0"/>
      <p:bldP spid="10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724</Words>
  <Application>Microsoft Office PowerPoint</Application>
  <PresentationFormat>Widescreen</PresentationFormat>
  <Paragraphs>82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Anwar Muhammad Umair</dc:creator>
  <cp:lastModifiedBy>Anwar Muhammad Umair</cp:lastModifiedBy>
  <cp:revision>33</cp:revision>
  <dcterms:created xsi:type="dcterms:W3CDTF">2023-09-27T09:57:51Z</dcterms:created>
  <dcterms:modified xsi:type="dcterms:W3CDTF">2023-09-28T15:59:24Z</dcterms:modified>
</cp:coreProperties>
</file>